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Lst>
  <p:sldSz cx="18288000" cy="10287000"/>
  <p:notesSz cx="6858000" cy="9144000"/>
  <p:embeddedFontLst>
    <p:embeddedFont>
      <p:font typeface="Cormorant Garamond Bold Italics" charset="1" panose="00000800000000000000"/>
      <p:regular r:id="rId14"/>
    </p:embeddedFont>
    <p:embeddedFont>
      <p:font typeface="Quicksand" charset="1" panose="00000000000000000000"/>
      <p:regular r:id="rId15"/>
    </p:embeddedFont>
    <p:embeddedFont>
      <p:font typeface="Quicksand Bold" charset="1" panose="0000000000000000000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fonts/font14.fntdata" Type="http://schemas.openxmlformats.org/officeDocument/2006/relationships/font"/><Relationship Id="rId15" Target="fonts/font15.fntdata" Type="http://schemas.openxmlformats.org/officeDocument/2006/relationships/font"/><Relationship Id="rId16" Target="fonts/font16.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 Id="rId4" Target="../media/image5.png" Type="http://schemas.openxmlformats.org/officeDocument/2006/relationships/image"/><Relationship Id="rId5" Target="../media/image1.png" Type="http://schemas.openxmlformats.org/officeDocument/2006/relationships/image"/><Relationship Id="rId6"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png" Type="http://schemas.openxmlformats.org/officeDocument/2006/relationships/image"/><Relationship Id="rId2" Target="../media/image6.png" Type="http://schemas.openxmlformats.org/officeDocument/2006/relationships/image"/><Relationship Id="rId3" Target="../media/image7.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10.png" Type="http://schemas.openxmlformats.org/officeDocument/2006/relationships/image"/><Relationship Id="rId7" Target="../media/image11.svg" Type="http://schemas.openxmlformats.org/officeDocument/2006/relationships/image"/><Relationship Id="rId8" Target="../media/image4.png" Type="http://schemas.openxmlformats.org/officeDocument/2006/relationships/image"/><Relationship Id="rId9" Target="../media/image5.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jpe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sp>
        <p:nvSpPr>
          <p:cNvPr name="TextBox 2" id="2"/>
          <p:cNvSpPr txBox="true"/>
          <p:nvPr/>
        </p:nvSpPr>
        <p:spPr>
          <a:xfrm rot="0">
            <a:off x="1043764" y="2478342"/>
            <a:ext cx="16229942" cy="3185722"/>
          </a:xfrm>
          <a:prstGeom prst="rect">
            <a:avLst/>
          </a:prstGeom>
        </p:spPr>
        <p:txBody>
          <a:bodyPr anchor="t" rtlCol="false" tIns="0" lIns="0" bIns="0" rIns="0">
            <a:spAutoFit/>
          </a:bodyPr>
          <a:lstStyle/>
          <a:p>
            <a:pPr algn="ctr" marL="0" indent="0" lvl="0">
              <a:lnSpc>
                <a:spcPts val="26009"/>
              </a:lnSpc>
              <a:spcBef>
                <a:spcPct val="0"/>
              </a:spcBef>
            </a:pPr>
            <a:r>
              <a:rPr lang="en-US" b="true" sz="18577" i="true">
                <a:solidFill>
                  <a:srgbClr val="0F4662"/>
                </a:solidFill>
                <a:latin typeface="Cormorant Garamond Bold Italics"/>
                <a:ea typeface="Cormorant Garamond Bold Italics"/>
                <a:cs typeface="Cormorant Garamond Bold Italics"/>
                <a:sym typeface="Cormorant Garamond Bold Italics"/>
              </a:rPr>
              <a:t>PAAC</a:t>
            </a:r>
          </a:p>
        </p:txBody>
      </p:sp>
      <p:sp>
        <p:nvSpPr>
          <p:cNvPr name="AutoShape 3" id="3"/>
          <p:cNvSpPr/>
          <p:nvPr/>
        </p:nvSpPr>
        <p:spPr>
          <a:xfrm>
            <a:off x="9158735" y="990600"/>
            <a:ext cx="8114971" cy="0"/>
          </a:xfrm>
          <a:prstGeom prst="line">
            <a:avLst/>
          </a:prstGeom>
          <a:ln cap="flat" w="76200">
            <a:solidFill>
              <a:srgbClr val="0F4662"/>
            </a:solidFill>
            <a:prstDash val="solid"/>
            <a:headEnd type="none" len="sm" w="sm"/>
            <a:tailEnd type="none" len="sm" w="sm"/>
          </a:ln>
        </p:spPr>
      </p:sp>
      <p:sp>
        <p:nvSpPr>
          <p:cNvPr name="AutoShape 4" id="4"/>
          <p:cNvSpPr/>
          <p:nvPr/>
        </p:nvSpPr>
        <p:spPr>
          <a:xfrm>
            <a:off x="1043764" y="9296400"/>
            <a:ext cx="8114971" cy="0"/>
          </a:xfrm>
          <a:prstGeom prst="line">
            <a:avLst/>
          </a:prstGeom>
          <a:ln cap="flat" w="76200">
            <a:solidFill>
              <a:srgbClr val="0F4662"/>
            </a:solidFill>
            <a:prstDash val="solid"/>
            <a:headEnd type="none" len="sm" w="sm"/>
            <a:tailEnd type="none" len="sm" w="sm"/>
          </a:ln>
        </p:spPr>
      </p:sp>
      <p:sp>
        <p:nvSpPr>
          <p:cNvPr name="Freeform 5" id="5"/>
          <p:cNvSpPr/>
          <p:nvPr/>
        </p:nvSpPr>
        <p:spPr>
          <a:xfrm flipH="false" flipV="false" rot="0">
            <a:off x="9618706" y="9037492"/>
            <a:ext cx="2968854" cy="441617"/>
          </a:xfrm>
          <a:custGeom>
            <a:avLst/>
            <a:gdLst/>
            <a:ahLst/>
            <a:cxnLst/>
            <a:rect r="r" b="b" t="t" l="l"/>
            <a:pathLst>
              <a:path h="441617" w="2968854">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2737539" y="5908475"/>
            <a:ext cx="12812922" cy="837844"/>
          </a:xfrm>
          <a:prstGeom prst="rect">
            <a:avLst/>
          </a:prstGeom>
        </p:spPr>
        <p:txBody>
          <a:bodyPr anchor="t" rtlCol="false" tIns="0" lIns="0" bIns="0" rIns="0">
            <a:spAutoFit/>
          </a:bodyPr>
          <a:lstStyle/>
          <a:p>
            <a:pPr algn="ctr" marL="0" indent="0" lvl="0">
              <a:lnSpc>
                <a:spcPts val="6844"/>
              </a:lnSpc>
              <a:spcBef>
                <a:spcPct val="0"/>
              </a:spcBef>
            </a:pPr>
            <a:r>
              <a:rPr lang="en-US" sz="4889">
                <a:solidFill>
                  <a:srgbClr val="0F4662"/>
                </a:solidFill>
                <a:latin typeface="Quicksand"/>
                <a:ea typeface="Quicksand"/>
                <a:cs typeface="Quicksand"/>
                <a:sym typeface="Quicksand"/>
              </a:rPr>
              <a:t>Progressive Action and Advocacy Club</a:t>
            </a:r>
          </a:p>
        </p:txBody>
      </p:sp>
      <p:sp>
        <p:nvSpPr>
          <p:cNvPr name="TextBox 7" id="7"/>
          <p:cNvSpPr txBox="true"/>
          <p:nvPr/>
        </p:nvSpPr>
        <p:spPr>
          <a:xfrm rot="0">
            <a:off x="5649752" y="7032069"/>
            <a:ext cx="6988496" cy="525912"/>
          </a:xfrm>
          <a:prstGeom prst="rect">
            <a:avLst/>
          </a:prstGeom>
        </p:spPr>
        <p:txBody>
          <a:bodyPr anchor="t" rtlCol="false" tIns="0" lIns="0" bIns="0" rIns="0">
            <a:spAutoFit/>
          </a:bodyPr>
          <a:lstStyle/>
          <a:p>
            <a:pPr algn="ctr" marL="0" indent="0" lvl="0">
              <a:lnSpc>
                <a:spcPts val="4397"/>
              </a:lnSpc>
              <a:spcBef>
                <a:spcPct val="0"/>
              </a:spcBef>
            </a:pPr>
            <a:r>
              <a:rPr lang="en-US" sz="3141">
                <a:solidFill>
                  <a:srgbClr val="0F4662"/>
                </a:solidFill>
                <a:latin typeface="Quicksand"/>
                <a:ea typeface="Quicksand"/>
                <a:cs typeface="Quicksand"/>
                <a:sym typeface="Quicksand"/>
              </a:rPr>
              <a:t>Meeting 1 - 9/3/2025</a:t>
            </a:r>
          </a:p>
        </p:txBody>
      </p:sp>
      <p:sp>
        <p:nvSpPr>
          <p:cNvPr name="TextBox 8" id="8"/>
          <p:cNvSpPr txBox="true"/>
          <p:nvPr/>
        </p:nvSpPr>
        <p:spPr>
          <a:xfrm rot="0">
            <a:off x="3322179" y="1967581"/>
            <a:ext cx="11643643" cy="529811"/>
          </a:xfrm>
          <a:prstGeom prst="rect">
            <a:avLst/>
          </a:prstGeom>
        </p:spPr>
        <p:txBody>
          <a:bodyPr anchor="t" rtlCol="false" tIns="0" lIns="0" bIns="0" rIns="0">
            <a:spAutoFit/>
          </a:bodyPr>
          <a:lstStyle/>
          <a:p>
            <a:pPr algn="ctr" marL="0" indent="0" lvl="0">
              <a:lnSpc>
                <a:spcPts val="4397"/>
              </a:lnSpc>
              <a:spcBef>
                <a:spcPct val="0"/>
              </a:spcBef>
            </a:pPr>
            <a:r>
              <a:rPr lang="en-US" sz="3141">
                <a:solidFill>
                  <a:srgbClr val="0F4662"/>
                </a:solidFill>
                <a:latin typeface="Quicksand"/>
                <a:ea typeface="Quicksand"/>
                <a:cs typeface="Quicksand"/>
                <a:sym typeface="Quicksand"/>
              </a:rPr>
              <a:t>Introduction to the Club</a:t>
            </a:r>
          </a:p>
        </p:txBody>
      </p:sp>
      <p:sp>
        <p:nvSpPr>
          <p:cNvPr name="Freeform 9" id="9"/>
          <p:cNvSpPr/>
          <p:nvPr/>
        </p:nvSpPr>
        <p:spPr>
          <a:xfrm flipH="false" flipV="false" rot="0">
            <a:off x="5646742" y="807892"/>
            <a:ext cx="2968854" cy="441617"/>
          </a:xfrm>
          <a:custGeom>
            <a:avLst/>
            <a:gdLst/>
            <a:ahLst/>
            <a:cxnLst/>
            <a:rect r="r" b="b" t="t" l="l"/>
            <a:pathLst>
              <a:path h="441617" w="2968854">
                <a:moveTo>
                  <a:pt x="0" y="0"/>
                </a:moveTo>
                <a:lnTo>
                  <a:pt x="2968854" y="0"/>
                </a:lnTo>
                <a:lnTo>
                  <a:pt x="2968854" y="441616"/>
                </a:lnTo>
                <a:lnTo>
                  <a:pt x="0" y="4416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sp>
        <p:nvSpPr>
          <p:cNvPr name="TextBox 2" id="2"/>
          <p:cNvSpPr txBox="true"/>
          <p:nvPr/>
        </p:nvSpPr>
        <p:spPr>
          <a:xfrm rot="0">
            <a:off x="4163754" y="3917531"/>
            <a:ext cx="9960491" cy="3057525"/>
          </a:xfrm>
          <a:prstGeom prst="rect">
            <a:avLst/>
          </a:prstGeom>
        </p:spPr>
        <p:txBody>
          <a:bodyPr anchor="t" rtlCol="false" tIns="0" lIns="0" bIns="0" rIns="0">
            <a:spAutoFit/>
          </a:bodyPr>
          <a:lstStyle/>
          <a:p>
            <a:pPr algn="l" marL="518160" indent="-259080" lvl="1">
              <a:lnSpc>
                <a:spcPts val="4079"/>
              </a:lnSpc>
              <a:buFont typeface="Arial"/>
              <a:buChar char="•"/>
            </a:pPr>
            <a:r>
              <a:rPr lang="en-US" sz="2400">
                <a:solidFill>
                  <a:srgbClr val="0F4662"/>
                </a:solidFill>
                <a:latin typeface="Quicksand"/>
                <a:ea typeface="Quicksand"/>
                <a:cs typeface="Quicksand"/>
                <a:sym typeface="Quicksand"/>
              </a:rPr>
              <a:t>Every aspect of the club, in theory, can be changed via democratic vote. Aspects such as the Crew system, leadership, etc.</a:t>
            </a:r>
          </a:p>
          <a:p>
            <a:pPr algn="l" marL="518160" indent="-259080" lvl="1">
              <a:lnSpc>
                <a:spcPts val="4079"/>
              </a:lnSpc>
              <a:buFont typeface="Arial"/>
              <a:buChar char="•"/>
            </a:pPr>
            <a:r>
              <a:rPr lang="en-US" sz="2400">
                <a:solidFill>
                  <a:srgbClr val="0F4662"/>
                </a:solidFill>
                <a:latin typeface="Quicksand"/>
                <a:ea typeface="Quicksand"/>
                <a:cs typeface="Quicksand"/>
                <a:sym typeface="Quicksand"/>
              </a:rPr>
              <a:t>The minimum number of suggestions needed to prompt a group vote will be 4 anonymous suggestions.</a:t>
            </a:r>
          </a:p>
          <a:p>
            <a:pPr algn="l" marL="518160" indent="-259080" lvl="1">
              <a:lnSpc>
                <a:spcPts val="4079"/>
              </a:lnSpc>
              <a:buFont typeface="Arial"/>
              <a:buChar char="•"/>
            </a:pPr>
            <a:r>
              <a:rPr lang="en-US" sz="2400">
                <a:solidFill>
                  <a:srgbClr val="0F4662"/>
                </a:solidFill>
                <a:latin typeface="Quicksand"/>
                <a:ea typeface="Quicksand"/>
                <a:cs typeface="Quicksand"/>
                <a:sym typeface="Quicksand"/>
              </a:rPr>
              <a:t>Votes will always be held to decide initiative once a month.</a:t>
            </a:r>
          </a:p>
          <a:p>
            <a:pPr algn="l" marL="0" indent="0" lvl="0">
              <a:lnSpc>
                <a:spcPts val="4079"/>
              </a:lnSpc>
            </a:pPr>
          </a:p>
        </p:txBody>
      </p:sp>
      <p:sp>
        <p:nvSpPr>
          <p:cNvPr name="AutoShape 3" id="3"/>
          <p:cNvSpPr/>
          <p:nvPr/>
        </p:nvSpPr>
        <p:spPr>
          <a:xfrm>
            <a:off x="5897880" y="3568974"/>
            <a:ext cx="6492240" cy="0"/>
          </a:xfrm>
          <a:prstGeom prst="line">
            <a:avLst/>
          </a:prstGeom>
          <a:ln cap="flat" w="76200">
            <a:solidFill>
              <a:srgbClr val="0F4662"/>
            </a:solidFill>
            <a:prstDash val="solid"/>
            <a:headEnd type="none" len="sm" w="sm"/>
            <a:tailEnd type="none" len="sm" w="sm"/>
          </a:ln>
        </p:spPr>
      </p:sp>
      <p:sp>
        <p:nvSpPr>
          <p:cNvPr name="AutoShape 4" id="4"/>
          <p:cNvSpPr/>
          <p:nvPr/>
        </p:nvSpPr>
        <p:spPr>
          <a:xfrm>
            <a:off x="5897880" y="7171009"/>
            <a:ext cx="6492240" cy="0"/>
          </a:xfrm>
          <a:prstGeom prst="line">
            <a:avLst/>
          </a:prstGeom>
          <a:ln cap="flat" w="76200">
            <a:solidFill>
              <a:srgbClr val="0F4662"/>
            </a:solidFill>
            <a:prstDash val="solid"/>
            <a:headEnd type="none" len="sm" w="sm"/>
            <a:tailEnd type="none" len="sm" w="sm"/>
          </a:ln>
        </p:spPr>
      </p:sp>
      <p:sp>
        <p:nvSpPr>
          <p:cNvPr name="Freeform 5" id="5"/>
          <p:cNvSpPr/>
          <p:nvPr/>
        </p:nvSpPr>
        <p:spPr>
          <a:xfrm flipH="false" flipV="false" rot="0">
            <a:off x="8304001" y="2470557"/>
            <a:ext cx="1679997" cy="249900"/>
          </a:xfrm>
          <a:custGeom>
            <a:avLst/>
            <a:gdLst/>
            <a:ahLst/>
            <a:cxnLst/>
            <a:rect r="r" b="b" t="t" l="l"/>
            <a:pathLst>
              <a:path h="249900" w="1679997">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1028700" y="599709"/>
            <a:ext cx="8048163"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Introduction - Systems</a:t>
            </a:r>
          </a:p>
        </p:txBody>
      </p:sp>
      <p:sp>
        <p:nvSpPr>
          <p:cNvPr name="Freeform 7" id="7"/>
          <p:cNvSpPr/>
          <p:nvPr/>
        </p:nvSpPr>
        <p:spPr>
          <a:xfrm flipH="false" flipV="false" rot="0">
            <a:off x="8304001" y="8019527"/>
            <a:ext cx="1679997" cy="249900"/>
          </a:xfrm>
          <a:custGeom>
            <a:avLst/>
            <a:gdLst/>
            <a:ahLst/>
            <a:cxnLst/>
            <a:rect r="r" b="b" t="t" l="l"/>
            <a:pathLst>
              <a:path h="249900" w="1679997">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grpSp>
        <p:nvGrpSpPr>
          <p:cNvPr name="Group 2" id="2"/>
          <p:cNvGrpSpPr/>
          <p:nvPr/>
        </p:nvGrpSpPr>
        <p:grpSpPr>
          <a:xfrm rot="0">
            <a:off x="0" y="0"/>
            <a:ext cx="18288000" cy="4099486"/>
            <a:chOff x="0" y="0"/>
            <a:chExt cx="4816593" cy="1079700"/>
          </a:xfrm>
        </p:grpSpPr>
        <p:sp>
          <p:nvSpPr>
            <p:cNvPr name="Freeform 3" id="3"/>
            <p:cNvSpPr/>
            <p:nvPr/>
          </p:nvSpPr>
          <p:spPr>
            <a:xfrm flipH="false" flipV="false" rot="0">
              <a:off x="0" y="0"/>
              <a:ext cx="4816592" cy="1079700"/>
            </a:xfrm>
            <a:custGeom>
              <a:avLst/>
              <a:gdLst/>
              <a:ahLst/>
              <a:cxnLst/>
              <a:rect r="r" b="b" t="t" l="l"/>
              <a:pathLst>
                <a:path h="1079700" w="4816592">
                  <a:moveTo>
                    <a:pt x="0" y="0"/>
                  </a:moveTo>
                  <a:lnTo>
                    <a:pt x="4816592" y="0"/>
                  </a:lnTo>
                  <a:lnTo>
                    <a:pt x="4816592" y="1079700"/>
                  </a:lnTo>
                  <a:lnTo>
                    <a:pt x="0" y="1079700"/>
                  </a:lnTo>
                  <a:close/>
                </a:path>
              </a:pathLst>
            </a:custGeom>
            <a:solidFill>
              <a:srgbClr val="DBE5EA"/>
            </a:solidFill>
          </p:spPr>
        </p:sp>
        <p:sp>
          <p:nvSpPr>
            <p:cNvPr name="TextBox 4" id="4"/>
            <p:cNvSpPr txBox="true"/>
            <p:nvPr/>
          </p:nvSpPr>
          <p:spPr>
            <a:xfrm>
              <a:off x="0" y="-47625"/>
              <a:ext cx="4816593" cy="1127325"/>
            </a:xfrm>
            <a:prstGeom prst="rect">
              <a:avLst/>
            </a:prstGeom>
          </p:spPr>
          <p:txBody>
            <a:bodyPr anchor="ctr" rtlCol="false" tIns="50800" lIns="50800" bIns="50800" rIns="50800"/>
            <a:lstStyle/>
            <a:p>
              <a:pPr algn="ctr">
                <a:lnSpc>
                  <a:spcPts val="3693"/>
                </a:lnSpc>
              </a:pPr>
            </a:p>
          </p:txBody>
        </p:sp>
      </p:grpSp>
      <p:grpSp>
        <p:nvGrpSpPr>
          <p:cNvPr name="Group 5" id="5"/>
          <p:cNvGrpSpPr/>
          <p:nvPr/>
        </p:nvGrpSpPr>
        <p:grpSpPr>
          <a:xfrm rot="0">
            <a:off x="1961289" y="2523415"/>
            <a:ext cx="3152142" cy="3152142"/>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2"/>
              <a:stretch>
                <a:fillRect l="-17905" t="0" r="-17905" b="0"/>
              </a:stretch>
            </a:blipFill>
          </p:spPr>
        </p:sp>
      </p:grpSp>
      <p:grpSp>
        <p:nvGrpSpPr>
          <p:cNvPr name="Group 7" id="7"/>
          <p:cNvGrpSpPr/>
          <p:nvPr/>
        </p:nvGrpSpPr>
        <p:grpSpPr>
          <a:xfrm rot="0">
            <a:off x="7567929" y="2523415"/>
            <a:ext cx="3152142" cy="3152142"/>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3"/>
              <a:stretch>
                <a:fillRect l="0" t="0" r="0" b="0"/>
              </a:stretch>
            </a:blipFill>
          </p:spPr>
        </p:sp>
      </p:grpSp>
      <p:grpSp>
        <p:nvGrpSpPr>
          <p:cNvPr name="Group 9" id="9"/>
          <p:cNvGrpSpPr/>
          <p:nvPr/>
        </p:nvGrpSpPr>
        <p:grpSpPr>
          <a:xfrm rot="0">
            <a:off x="13174569" y="2523415"/>
            <a:ext cx="3152142" cy="3152142"/>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4"/>
              <a:stretch>
                <a:fillRect l="0" t="0" r="0" b="0"/>
              </a:stretch>
            </a:blipFill>
          </p:spPr>
        </p:sp>
      </p:grpSp>
      <p:sp>
        <p:nvSpPr>
          <p:cNvPr name="AutoShape 11" id="11"/>
          <p:cNvSpPr/>
          <p:nvPr/>
        </p:nvSpPr>
        <p:spPr>
          <a:xfrm>
            <a:off x="5897880" y="8681205"/>
            <a:ext cx="6492240" cy="0"/>
          </a:xfrm>
          <a:prstGeom prst="line">
            <a:avLst/>
          </a:prstGeom>
          <a:ln cap="flat" w="76200">
            <a:solidFill>
              <a:srgbClr val="0F4662"/>
            </a:solidFill>
            <a:prstDash val="solid"/>
            <a:headEnd type="none" len="sm" w="sm"/>
            <a:tailEnd type="none" len="sm" w="sm"/>
          </a:ln>
        </p:spPr>
      </p:sp>
      <p:sp>
        <p:nvSpPr>
          <p:cNvPr name="Freeform 12" id="12"/>
          <p:cNvSpPr/>
          <p:nvPr/>
        </p:nvSpPr>
        <p:spPr>
          <a:xfrm flipH="false" flipV="false" rot="0">
            <a:off x="8304001" y="9529723"/>
            <a:ext cx="1679997" cy="249900"/>
          </a:xfrm>
          <a:custGeom>
            <a:avLst/>
            <a:gdLst/>
            <a:ahLst/>
            <a:cxnLst/>
            <a:rect r="r" b="b" t="t" l="l"/>
            <a:pathLst>
              <a:path h="249900" w="1679997">
                <a:moveTo>
                  <a:pt x="0" y="0"/>
                </a:moveTo>
                <a:lnTo>
                  <a:pt x="1679998" y="0"/>
                </a:lnTo>
                <a:lnTo>
                  <a:pt x="1679998" y="249900"/>
                </a:lnTo>
                <a:lnTo>
                  <a:pt x="0" y="249900"/>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13" id="13"/>
          <p:cNvSpPr txBox="true"/>
          <p:nvPr/>
        </p:nvSpPr>
        <p:spPr>
          <a:xfrm rot="0">
            <a:off x="1028700" y="599709"/>
            <a:ext cx="9914964"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The Crew System</a:t>
            </a:r>
          </a:p>
        </p:txBody>
      </p:sp>
      <p:sp>
        <p:nvSpPr>
          <p:cNvPr name="TextBox 14" id="14"/>
          <p:cNvSpPr txBox="true"/>
          <p:nvPr/>
        </p:nvSpPr>
        <p:spPr>
          <a:xfrm rot="0">
            <a:off x="6635340" y="6132682"/>
            <a:ext cx="5017320" cy="490855"/>
          </a:xfrm>
          <a:prstGeom prst="rect">
            <a:avLst/>
          </a:prstGeom>
        </p:spPr>
        <p:txBody>
          <a:bodyPr anchor="t" rtlCol="false" tIns="0" lIns="0" bIns="0" rIns="0">
            <a:spAutoFit/>
          </a:bodyPr>
          <a:lstStyle/>
          <a:p>
            <a:pPr algn="ctr" marL="0" indent="0" lvl="0">
              <a:lnSpc>
                <a:spcPts val="3919"/>
              </a:lnSpc>
              <a:spcBef>
                <a:spcPct val="0"/>
              </a:spcBef>
            </a:pPr>
            <a:r>
              <a:rPr lang="en-US" b="true" sz="2799">
                <a:solidFill>
                  <a:srgbClr val="0F4662"/>
                </a:solidFill>
                <a:latin typeface="Quicksand Bold"/>
                <a:ea typeface="Quicksand Bold"/>
                <a:cs typeface="Quicksand Bold"/>
                <a:sym typeface="Quicksand Bold"/>
              </a:rPr>
              <a:t>Networking</a:t>
            </a:r>
          </a:p>
        </p:txBody>
      </p:sp>
      <p:sp>
        <p:nvSpPr>
          <p:cNvPr name="TextBox 15" id="15"/>
          <p:cNvSpPr txBox="true"/>
          <p:nvPr/>
        </p:nvSpPr>
        <p:spPr>
          <a:xfrm rot="0">
            <a:off x="12241980" y="6129792"/>
            <a:ext cx="5017320" cy="490855"/>
          </a:xfrm>
          <a:prstGeom prst="rect">
            <a:avLst/>
          </a:prstGeom>
        </p:spPr>
        <p:txBody>
          <a:bodyPr anchor="t" rtlCol="false" tIns="0" lIns="0" bIns="0" rIns="0">
            <a:spAutoFit/>
          </a:bodyPr>
          <a:lstStyle/>
          <a:p>
            <a:pPr algn="ctr" marL="0" indent="0" lvl="0">
              <a:lnSpc>
                <a:spcPts val="3919"/>
              </a:lnSpc>
              <a:spcBef>
                <a:spcPct val="0"/>
              </a:spcBef>
            </a:pPr>
            <a:r>
              <a:rPr lang="en-US" b="true" sz="2799">
                <a:solidFill>
                  <a:srgbClr val="0F4662"/>
                </a:solidFill>
                <a:latin typeface="Quicksand Bold"/>
                <a:ea typeface="Quicksand Bold"/>
                <a:cs typeface="Quicksand Bold"/>
                <a:sym typeface="Quicksand Bold"/>
              </a:rPr>
              <a:t>Charity</a:t>
            </a:r>
          </a:p>
        </p:txBody>
      </p:sp>
      <p:sp>
        <p:nvSpPr>
          <p:cNvPr name="TextBox 16" id="16"/>
          <p:cNvSpPr txBox="true"/>
          <p:nvPr/>
        </p:nvSpPr>
        <p:spPr>
          <a:xfrm rot="0">
            <a:off x="1028700" y="6132682"/>
            <a:ext cx="5017320" cy="490855"/>
          </a:xfrm>
          <a:prstGeom prst="rect">
            <a:avLst/>
          </a:prstGeom>
        </p:spPr>
        <p:txBody>
          <a:bodyPr anchor="t" rtlCol="false" tIns="0" lIns="0" bIns="0" rIns="0">
            <a:spAutoFit/>
          </a:bodyPr>
          <a:lstStyle/>
          <a:p>
            <a:pPr algn="ctr" marL="0" indent="0" lvl="0">
              <a:lnSpc>
                <a:spcPts val="3919"/>
              </a:lnSpc>
              <a:spcBef>
                <a:spcPct val="0"/>
              </a:spcBef>
            </a:pPr>
            <a:r>
              <a:rPr lang="en-US" b="true" sz="2799">
                <a:solidFill>
                  <a:srgbClr val="0F4662"/>
                </a:solidFill>
                <a:latin typeface="Quicksand Bold"/>
                <a:ea typeface="Quicksand Bold"/>
                <a:cs typeface="Quicksand Bold"/>
                <a:sym typeface="Quicksand Bold"/>
              </a:rPr>
              <a:t>Research</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grpSp>
        <p:nvGrpSpPr>
          <p:cNvPr name="Group 2" id="2"/>
          <p:cNvGrpSpPr/>
          <p:nvPr/>
        </p:nvGrpSpPr>
        <p:grpSpPr>
          <a:xfrm rot="0">
            <a:off x="886761" y="2456695"/>
            <a:ext cx="5385764" cy="6426664"/>
            <a:chOff x="0" y="0"/>
            <a:chExt cx="1418473" cy="1692619"/>
          </a:xfrm>
        </p:grpSpPr>
        <p:sp>
          <p:nvSpPr>
            <p:cNvPr name="Freeform 3" id="3"/>
            <p:cNvSpPr/>
            <p:nvPr/>
          </p:nvSpPr>
          <p:spPr>
            <a:xfrm flipH="false" flipV="false" rot="0">
              <a:off x="0" y="0"/>
              <a:ext cx="1418473" cy="1692619"/>
            </a:xfrm>
            <a:custGeom>
              <a:avLst/>
              <a:gdLst/>
              <a:ahLst/>
              <a:cxnLst/>
              <a:rect r="r" b="b" t="t" l="l"/>
              <a:pathLst>
                <a:path h="1692619" w="1418473">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DBE5EA"/>
            </a:solidFill>
          </p:spPr>
        </p:sp>
        <p:sp>
          <p:nvSpPr>
            <p:cNvPr name="TextBox 4" id="4"/>
            <p:cNvSpPr txBox="true"/>
            <p:nvPr/>
          </p:nvSpPr>
          <p:spPr>
            <a:xfrm>
              <a:off x="0" y="-123825"/>
              <a:ext cx="1418473" cy="1816444"/>
            </a:xfrm>
            <a:prstGeom prst="rect">
              <a:avLst/>
            </a:prstGeom>
          </p:spPr>
          <p:txBody>
            <a:bodyPr anchor="ctr" rtlCol="false" tIns="50800" lIns="50800" bIns="50800" rIns="50800"/>
            <a:lstStyle/>
            <a:p>
              <a:pPr algn="ctr">
                <a:lnSpc>
                  <a:spcPts val="4079"/>
                </a:lnSpc>
              </a:pPr>
            </a:p>
          </p:txBody>
        </p:sp>
      </p:grpSp>
      <p:sp>
        <p:nvSpPr>
          <p:cNvPr name="Freeform 5" id="5"/>
          <p:cNvSpPr/>
          <p:nvPr/>
        </p:nvSpPr>
        <p:spPr>
          <a:xfrm flipH="false" flipV="false" rot="0">
            <a:off x="2405199" y="2877488"/>
            <a:ext cx="2348889" cy="2348889"/>
          </a:xfrm>
          <a:custGeom>
            <a:avLst/>
            <a:gdLst/>
            <a:ahLst/>
            <a:cxnLst/>
            <a:rect r="r" b="b" t="t" l="l"/>
            <a:pathLst>
              <a:path h="2348889" w="2348889">
                <a:moveTo>
                  <a:pt x="0" y="0"/>
                </a:moveTo>
                <a:lnTo>
                  <a:pt x="2348889" y="0"/>
                </a:lnTo>
                <a:lnTo>
                  <a:pt x="2348889" y="2348889"/>
                </a:lnTo>
                <a:lnTo>
                  <a:pt x="0" y="234888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6" id="6"/>
          <p:cNvGrpSpPr/>
          <p:nvPr/>
        </p:nvGrpSpPr>
        <p:grpSpPr>
          <a:xfrm rot="0">
            <a:off x="6451118" y="2456695"/>
            <a:ext cx="5385764" cy="6426664"/>
            <a:chOff x="0" y="0"/>
            <a:chExt cx="1418473" cy="1692619"/>
          </a:xfrm>
        </p:grpSpPr>
        <p:sp>
          <p:nvSpPr>
            <p:cNvPr name="Freeform 7" id="7"/>
            <p:cNvSpPr/>
            <p:nvPr/>
          </p:nvSpPr>
          <p:spPr>
            <a:xfrm flipH="false" flipV="false" rot="0">
              <a:off x="0" y="0"/>
              <a:ext cx="1418473" cy="1692619"/>
            </a:xfrm>
            <a:custGeom>
              <a:avLst/>
              <a:gdLst/>
              <a:ahLst/>
              <a:cxnLst/>
              <a:rect r="r" b="b" t="t" l="l"/>
              <a:pathLst>
                <a:path h="1692619" w="1418473">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A9BECB"/>
            </a:solidFill>
          </p:spPr>
        </p:sp>
        <p:sp>
          <p:nvSpPr>
            <p:cNvPr name="TextBox 8" id="8"/>
            <p:cNvSpPr txBox="true"/>
            <p:nvPr/>
          </p:nvSpPr>
          <p:spPr>
            <a:xfrm>
              <a:off x="0" y="-123825"/>
              <a:ext cx="1418473" cy="1816444"/>
            </a:xfrm>
            <a:prstGeom prst="rect">
              <a:avLst/>
            </a:prstGeom>
          </p:spPr>
          <p:txBody>
            <a:bodyPr anchor="ctr" rtlCol="false" tIns="50800" lIns="50800" bIns="50800" rIns="50800"/>
            <a:lstStyle/>
            <a:p>
              <a:pPr algn="ctr">
                <a:lnSpc>
                  <a:spcPts val="4079"/>
                </a:lnSpc>
              </a:pPr>
            </a:p>
          </p:txBody>
        </p:sp>
      </p:grpSp>
      <p:sp>
        <p:nvSpPr>
          <p:cNvPr name="Freeform 9" id="9"/>
          <p:cNvSpPr/>
          <p:nvPr/>
        </p:nvSpPr>
        <p:spPr>
          <a:xfrm flipH="false" flipV="false" rot="0">
            <a:off x="7984503" y="2877488"/>
            <a:ext cx="2318994" cy="2348889"/>
          </a:xfrm>
          <a:custGeom>
            <a:avLst/>
            <a:gdLst/>
            <a:ahLst/>
            <a:cxnLst/>
            <a:rect r="r" b="b" t="t" l="l"/>
            <a:pathLst>
              <a:path h="2348889" w="2318994">
                <a:moveTo>
                  <a:pt x="0" y="0"/>
                </a:moveTo>
                <a:lnTo>
                  <a:pt x="2318994" y="0"/>
                </a:lnTo>
                <a:lnTo>
                  <a:pt x="2318994" y="2348889"/>
                </a:lnTo>
                <a:lnTo>
                  <a:pt x="0" y="234888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10" id="10"/>
          <p:cNvGrpSpPr/>
          <p:nvPr/>
        </p:nvGrpSpPr>
        <p:grpSpPr>
          <a:xfrm rot="0">
            <a:off x="12015475" y="2456695"/>
            <a:ext cx="5385764" cy="6426664"/>
            <a:chOff x="0" y="0"/>
            <a:chExt cx="1418473" cy="1692619"/>
          </a:xfrm>
        </p:grpSpPr>
        <p:sp>
          <p:nvSpPr>
            <p:cNvPr name="Freeform 11" id="11"/>
            <p:cNvSpPr/>
            <p:nvPr/>
          </p:nvSpPr>
          <p:spPr>
            <a:xfrm flipH="false" flipV="false" rot="0">
              <a:off x="0" y="0"/>
              <a:ext cx="1418473" cy="1692619"/>
            </a:xfrm>
            <a:custGeom>
              <a:avLst/>
              <a:gdLst/>
              <a:ahLst/>
              <a:cxnLst/>
              <a:rect r="r" b="b" t="t" l="l"/>
              <a:pathLst>
                <a:path h="1692619" w="1418473">
                  <a:moveTo>
                    <a:pt x="73311" y="0"/>
                  </a:moveTo>
                  <a:lnTo>
                    <a:pt x="1345161" y="0"/>
                  </a:lnTo>
                  <a:cubicBezTo>
                    <a:pt x="1364605" y="0"/>
                    <a:pt x="1383252" y="7724"/>
                    <a:pt x="1397000" y="21472"/>
                  </a:cubicBezTo>
                  <a:cubicBezTo>
                    <a:pt x="1410749" y="35221"/>
                    <a:pt x="1418473" y="53868"/>
                    <a:pt x="1418473" y="73311"/>
                  </a:cubicBezTo>
                  <a:lnTo>
                    <a:pt x="1418473" y="1619308"/>
                  </a:lnTo>
                  <a:cubicBezTo>
                    <a:pt x="1418473" y="1638751"/>
                    <a:pt x="1410749" y="1657398"/>
                    <a:pt x="1397000" y="1671147"/>
                  </a:cubicBezTo>
                  <a:cubicBezTo>
                    <a:pt x="1383252" y="1684896"/>
                    <a:pt x="1364605" y="1692619"/>
                    <a:pt x="1345161" y="1692619"/>
                  </a:cubicBezTo>
                  <a:lnTo>
                    <a:pt x="73311" y="1692619"/>
                  </a:lnTo>
                  <a:cubicBezTo>
                    <a:pt x="32823" y="1692619"/>
                    <a:pt x="0" y="1659797"/>
                    <a:pt x="0" y="1619308"/>
                  </a:cubicBezTo>
                  <a:lnTo>
                    <a:pt x="0" y="73311"/>
                  </a:lnTo>
                  <a:cubicBezTo>
                    <a:pt x="0" y="53868"/>
                    <a:pt x="7724" y="35221"/>
                    <a:pt x="21472" y="21472"/>
                  </a:cubicBezTo>
                  <a:cubicBezTo>
                    <a:pt x="35221" y="7724"/>
                    <a:pt x="53868" y="0"/>
                    <a:pt x="73311" y="0"/>
                  </a:cubicBezTo>
                  <a:close/>
                </a:path>
              </a:pathLst>
            </a:custGeom>
            <a:solidFill>
              <a:srgbClr val="DBE5EA"/>
            </a:solidFill>
          </p:spPr>
        </p:sp>
        <p:sp>
          <p:nvSpPr>
            <p:cNvPr name="TextBox 12" id="12"/>
            <p:cNvSpPr txBox="true"/>
            <p:nvPr/>
          </p:nvSpPr>
          <p:spPr>
            <a:xfrm>
              <a:off x="0" y="-123825"/>
              <a:ext cx="1418473" cy="1816444"/>
            </a:xfrm>
            <a:prstGeom prst="rect">
              <a:avLst/>
            </a:prstGeom>
          </p:spPr>
          <p:txBody>
            <a:bodyPr anchor="ctr" rtlCol="false" tIns="50800" lIns="50800" bIns="50800" rIns="50800"/>
            <a:lstStyle/>
            <a:p>
              <a:pPr algn="ctr">
                <a:lnSpc>
                  <a:spcPts val="4079"/>
                </a:lnSpc>
              </a:pPr>
            </a:p>
          </p:txBody>
        </p:sp>
      </p:grpSp>
      <p:sp>
        <p:nvSpPr>
          <p:cNvPr name="Freeform 13" id="13"/>
          <p:cNvSpPr/>
          <p:nvPr/>
        </p:nvSpPr>
        <p:spPr>
          <a:xfrm flipH="false" flipV="false" rot="0">
            <a:off x="13595029" y="3088463"/>
            <a:ext cx="2226655" cy="2226655"/>
          </a:xfrm>
          <a:custGeom>
            <a:avLst/>
            <a:gdLst/>
            <a:ahLst/>
            <a:cxnLst/>
            <a:rect r="r" b="b" t="t" l="l"/>
            <a:pathLst>
              <a:path h="2226655" w="2226655">
                <a:moveTo>
                  <a:pt x="0" y="0"/>
                </a:moveTo>
                <a:lnTo>
                  <a:pt x="2226655" y="0"/>
                </a:lnTo>
                <a:lnTo>
                  <a:pt x="2226655" y="2226655"/>
                </a:lnTo>
                <a:lnTo>
                  <a:pt x="0" y="222665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4" id="14"/>
          <p:cNvSpPr txBox="true"/>
          <p:nvPr/>
        </p:nvSpPr>
        <p:spPr>
          <a:xfrm rot="0">
            <a:off x="1028700" y="599709"/>
            <a:ext cx="8115300"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The Crews</a:t>
            </a:r>
          </a:p>
        </p:txBody>
      </p:sp>
      <p:sp>
        <p:nvSpPr>
          <p:cNvPr name="TextBox 15" id="15"/>
          <p:cNvSpPr txBox="true"/>
          <p:nvPr/>
        </p:nvSpPr>
        <p:spPr>
          <a:xfrm rot="0">
            <a:off x="1028700" y="5919392"/>
            <a:ext cx="5101887" cy="2543175"/>
          </a:xfrm>
          <a:prstGeom prst="rect">
            <a:avLst/>
          </a:prstGeom>
        </p:spPr>
        <p:txBody>
          <a:bodyPr anchor="t" rtlCol="false" tIns="0" lIns="0" bIns="0" rIns="0">
            <a:spAutoFit/>
          </a:bodyPr>
          <a:lstStyle/>
          <a:p>
            <a:pPr algn="l">
              <a:lnSpc>
                <a:spcPts val="4079"/>
              </a:lnSpc>
            </a:pPr>
            <a:r>
              <a:rPr lang="en-US" sz="2400">
                <a:solidFill>
                  <a:srgbClr val="0F4662"/>
                </a:solidFill>
                <a:latin typeface="Quicksand"/>
                <a:ea typeface="Quicksand"/>
                <a:cs typeface="Quicksand"/>
                <a:sym typeface="Quicksand"/>
              </a:rPr>
              <a:t>This crew creates and posts on social media/website in conjunction with the research crew. They also create posters and signs for raising awareness or protesting.</a:t>
            </a:r>
          </a:p>
        </p:txBody>
      </p:sp>
      <p:sp>
        <p:nvSpPr>
          <p:cNvPr name="TextBox 16" id="16"/>
          <p:cNvSpPr txBox="true"/>
          <p:nvPr/>
        </p:nvSpPr>
        <p:spPr>
          <a:xfrm rot="0">
            <a:off x="1028700" y="5580494"/>
            <a:ext cx="5101887" cy="490855"/>
          </a:xfrm>
          <a:prstGeom prst="rect">
            <a:avLst/>
          </a:prstGeom>
        </p:spPr>
        <p:txBody>
          <a:bodyPr anchor="t" rtlCol="false" tIns="0" lIns="0" bIns="0" rIns="0">
            <a:spAutoFit/>
          </a:bodyPr>
          <a:lstStyle/>
          <a:p>
            <a:pPr algn="l" marL="0" indent="0" lvl="0">
              <a:lnSpc>
                <a:spcPts val="3919"/>
              </a:lnSpc>
              <a:spcBef>
                <a:spcPct val="0"/>
              </a:spcBef>
            </a:pPr>
            <a:r>
              <a:rPr lang="en-US" b="true" sz="2799">
                <a:solidFill>
                  <a:srgbClr val="0F4662"/>
                </a:solidFill>
                <a:latin typeface="Quicksand Bold"/>
                <a:ea typeface="Quicksand Bold"/>
                <a:cs typeface="Quicksand Bold"/>
                <a:sym typeface="Quicksand Bold"/>
              </a:rPr>
              <a:t>Networking Crew</a:t>
            </a:r>
          </a:p>
        </p:txBody>
      </p:sp>
      <p:sp>
        <p:nvSpPr>
          <p:cNvPr name="TextBox 17" id="17"/>
          <p:cNvSpPr txBox="true"/>
          <p:nvPr/>
        </p:nvSpPr>
        <p:spPr>
          <a:xfrm rot="0">
            <a:off x="6593057" y="5919392"/>
            <a:ext cx="5101887" cy="2028825"/>
          </a:xfrm>
          <a:prstGeom prst="rect">
            <a:avLst/>
          </a:prstGeom>
        </p:spPr>
        <p:txBody>
          <a:bodyPr anchor="t" rtlCol="false" tIns="0" lIns="0" bIns="0" rIns="0">
            <a:spAutoFit/>
          </a:bodyPr>
          <a:lstStyle/>
          <a:p>
            <a:pPr algn="l">
              <a:lnSpc>
                <a:spcPts val="4079"/>
              </a:lnSpc>
            </a:pPr>
            <a:r>
              <a:rPr lang="en-US" sz="2400">
                <a:solidFill>
                  <a:srgbClr val="0F4662"/>
                </a:solidFill>
                <a:latin typeface="Quicksand"/>
                <a:ea typeface="Quicksand"/>
                <a:cs typeface="Quicksand"/>
                <a:sym typeface="Quicksand"/>
              </a:rPr>
              <a:t>This crew will research and engage in different ways that we can help our community through charity support and volunteer work</a:t>
            </a:r>
          </a:p>
        </p:txBody>
      </p:sp>
      <p:sp>
        <p:nvSpPr>
          <p:cNvPr name="TextBox 18" id="18"/>
          <p:cNvSpPr txBox="true"/>
          <p:nvPr/>
        </p:nvSpPr>
        <p:spPr>
          <a:xfrm rot="0">
            <a:off x="6593057" y="5580494"/>
            <a:ext cx="5101887" cy="490855"/>
          </a:xfrm>
          <a:prstGeom prst="rect">
            <a:avLst/>
          </a:prstGeom>
        </p:spPr>
        <p:txBody>
          <a:bodyPr anchor="t" rtlCol="false" tIns="0" lIns="0" bIns="0" rIns="0">
            <a:spAutoFit/>
          </a:bodyPr>
          <a:lstStyle/>
          <a:p>
            <a:pPr algn="l" marL="0" indent="0" lvl="0">
              <a:lnSpc>
                <a:spcPts val="3919"/>
              </a:lnSpc>
              <a:spcBef>
                <a:spcPct val="0"/>
              </a:spcBef>
            </a:pPr>
            <a:r>
              <a:rPr lang="en-US" b="true" sz="2799">
                <a:solidFill>
                  <a:srgbClr val="0F4662"/>
                </a:solidFill>
                <a:latin typeface="Quicksand Bold"/>
                <a:ea typeface="Quicksand Bold"/>
                <a:cs typeface="Quicksand Bold"/>
                <a:sym typeface="Quicksand Bold"/>
              </a:rPr>
              <a:t>Charity Crew</a:t>
            </a:r>
          </a:p>
        </p:txBody>
      </p:sp>
      <p:sp>
        <p:nvSpPr>
          <p:cNvPr name="TextBox 19" id="19"/>
          <p:cNvSpPr txBox="true"/>
          <p:nvPr/>
        </p:nvSpPr>
        <p:spPr>
          <a:xfrm rot="0">
            <a:off x="12160732" y="5985624"/>
            <a:ext cx="4496348" cy="2832099"/>
          </a:xfrm>
          <a:prstGeom prst="rect">
            <a:avLst/>
          </a:prstGeom>
        </p:spPr>
        <p:txBody>
          <a:bodyPr anchor="t" rtlCol="false" tIns="0" lIns="0" bIns="0" rIns="0">
            <a:spAutoFit/>
          </a:bodyPr>
          <a:lstStyle/>
          <a:p>
            <a:pPr algn="l">
              <a:lnSpc>
                <a:spcPts val="3230"/>
              </a:lnSpc>
            </a:pPr>
            <a:r>
              <a:rPr lang="en-US" sz="1900">
                <a:solidFill>
                  <a:srgbClr val="0F4662"/>
                </a:solidFill>
                <a:latin typeface="Quicksand"/>
                <a:ea typeface="Quicksand"/>
                <a:cs typeface="Quicksand"/>
                <a:sym typeface="Quicksand"/>
              </a:rPr>
              <a:t>This group focuses on researching political issues, contacting reps, coming up with topics to be used for the network crew, and writing about politics.</a:t>
            </a:r>
          </a:p>
          <a:p>
            <a:pPr algn="l">
              <a:lnSpc>
                <a:spcPts val="3230"/>
              </a:lnSpc>
            </a:pPr>
            <a:r>
              <a:rPr lang="en-US" sz="1900">
                <a:solidFill>
                  <a:srgbClr val="0F4662"/>
                </a:solidFill>
                <a:latin typeface="Quicksand"/>
                <a:ea typeface="Quicksand"/>
                <a:cs typeface="Quicksand"/>
                <a:sym typeface="Quicksand"/>
              </a:rPr>
              <a:t>This group finds initiatives for the club to focus on.</a:t>
            </a:r>
          </a:p>
          <a:p>
            <a:pPr algn="l">
              <a:lnSpc>
                <a:spcPts val="3230"/>
              </a:lnSpc>
            </a:pPr>
          </a:p>
        </p:txBody>
      </p:sp>
      <p:sp>
        <p:nvSpPr>
          <p:cNvPr name="TextBox 20" id="20"/>
          <p:cNvSpPr txBox="true"/>
          <p:nvPr/>
        </p:nvSpPr>
        <p:spPr>
          <a:xfrm rot="0">
            <a:off x="12160732" y="5580494"/>
            <a:ext cx="5101887" cy="490855"/>
          </a:xfrm>
          <a:prstGeom prst="rect">
            <a:avLst/>
          </a:prstGeom>
        </p:spPr>
        <p:txBody>
          <a:bodyPr anchor="t" rtlCol="false" tIns="0" lIns="0" bIns="0" rIns="0">
            <a:spAutoFit/>
          </a:bodyPr>
          <a:lstStyle/>
          <a:p>
            <a:pPr algn="l" marL="0" indent="0" lvl="0">
              <a:lnSpc>
                <a:spcPts val="3919"/>
              </a:lnSpc>
              <a:spcBef>
                <a:spcPct val="0"/>
              </a:spcBef>
            </a:pPr>
            <a:r>
              <a:rPr lang="en-US" b="true" sz="2799">
                <a:solidFill>
                  <a:srgbClr val="0F4662"/>
                </a:solidFill>
                <a:latin typeface="Quicksand Bold"/>
                <a:ea typeface="Quicksand Bold"/>
                <a:cs typeface="Quicksand Bold"/>
                <a:sym typeface="Quicksand Bold"/>
              </a:rPr>
              <a:t>Research Crew</a:t>
            </a:r>
          </a:p>
        </p:txBody>
      </p:sp>
      <p:sp>
        <p:nvSpPr>
          <p:cNvPr name="AutoShape 21" id="21"/>
          <p:cNvSpPr/>
          <p:nvPr/>
        </p:nvSpPr>
        <p:spPr>
          <a:xfrm>
            <a:off x="10767060" y="990600"/>
            <a:ext cx="6492240" cy="0"/>
          </a:xfrm>
          <a:prstGeom prst="line">
            <a:avLst/>
          </a:prstGeom>
          <a:ln cap="flat" w="76200">
            <a:solidFill>
              <a:srgbClr val="0F4662"/>
            </a:solidFill>
            <a:prstDash val="solid"/>
            <a:headEnd type="none" len="sm" w="sm"/>
            <a:tailEnd type="none" len="sm" w="sm"/>
          </a:ln>
        </p:spPr>
      </p:sp>
      <p:grpSp>
        <p:nvGrpSpPr>
          <p:cNvPr name="Group 22" id="22"/>
          <p:cNvGrpSpPr/>
          <p:nvPr/>
        </p:nvGrpSpPr>
        <p:grpSpPr>
          <a:xfrm rot="0">
            <a:off x="2003572" y="2475861"/>
            <a:ext cx="3152142" cy="3152142"/>
            <a:chOff x="0" y="0"/>
            <a:chExt cx="812800" cy="812800"/>
          </a:xfrm>
        </p:grpSpPr>
        <p:sp>
          <p:nvSpPr>
            <p:cNvPr name="Freeform 23" id="2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8"/>
              <a:stretch>
                <a:fillRect l="0" t="0" r="0" b="0"/>
              </a:stretch>
            </a:blipFill>
          </p:spPr>
        </p:sp>
      </p:grpSp>
      <p:grpSp>
        <p:nvGrpSpPr>
          <p:cNvPr name="Group 24" id="24"/>
          <p:cNvGrpSpPr/>
          <p:nvPr/>
        </p:nvGrpSpPr>
        <p:grpSpPr>
          <a:xfrm rot="0">
            <a:off x="7567929" y="2475861"/>
            <a:ext cx="3152142" cy="3152142"/>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9"/>
              <a:stretch>
                <a:fillRect l="0" t="0" r="0" b="0"/>
              </a:stretch>
            </a:blipFill>
          </p:spPr>
        </p:sp>
      </p:grpSp>
      <p:grpSp>
        <p:nvGrpSpPr>
          <p:cNvPr name="Group 26" id="26"/>
          <p:cNvGrpSpPr/>
          <p:nvPr/>
        </p:nvGrpSpPr>
        <p:grpSpPr>
          <a:xfrm rot="0">
            <a:off x="13132286" y="2475861"/>
            <a:ext cx="3152142" cy="3152142"/>
            <a:chOff x="0" y="0"/>
            <a:chExt cx="812800" cy="812800"/>
          </a:xfrm>
        </p:grpSpPr>
        <p:sp>
          <p:nvSpPr>
            <p:cNvPr name="Freeform 27" id="2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0"/>
              <a:stretch>
                <a:fillRect l="-17905" t="0" r="-17905" b="0"/>
              </a:stretch>
            </a:blipFill>
          </p:spPr>
        </p:sp>
      </p:grpSp>
    </p:spTree>
  </p:cSld>
  <p:clrMapOvr>
    <a:masterClrMapping/>
  </p:clrMapOvr>
</p:sld>
</file>

<file path=ppt/slides/slide5.xml><?xml version="1.0" encoding="utf-8"?>
<p:sld xmlns:p="http://schemas.openxmlformats.org/presentationml/2006/main" xmlns:a="http://schemas.openxmlformats.org/drawingml/2006/main">
  <p:cSld>
    <p:bg>
      <p:bgPr>
        <a:solidFill>
          <a:srgbClr val="F8F8F8"/>
        </a:solidFill>
      </p:bgPr>
    </p:bg>
    <p:spTree>
      <p:nvGrpSpPr>
        <p:cNvPr id="1" name=""/>
        <p:cNvGrpSpPr/>
        <p:nvPr/>
      </p:nvGrpSpPr>
      <p:grpSpPr>
        <a:xfrm>
          <a:off x="0" y="0"/>
          <a:ext cx="0" cy="0"/>
          <a:chOff x="0" y="0"/>
          <a:chExt cx="0" cy="0"/>
        </a:xfrm>
      </p:grpSpPr>
      <p:grpSp>
        <p:nvGrpSpPr>
          <p:cNvPr name="Group 2" id="2"/>
          <p:cNvGrpSpPr/>
          <p:nvPr/>
        </p:nvGrpSpPr>
        <p:grpSpPr>
          <a:xfrm rot="0">
            <a:off x="13660651" y="0"/>
            <a:ext cx="4627349" cy="10287000"/>
            <a:chOff x="0" y="0"/>
            <a:chExt cx="1218726" cy="2709333"/>
          </a:xfrm>
        </p:grpSpPr>
        <p:sp>
          <p:nvSpPr>
            <p:cNvPr name="Freeform 3" id="3"/>
            <p:cNvSpPr/>
            <p:nvPr/>
          </p:nvSpPr>
          <p:spPr>
            <a:xfrm flipH="false" flipV="false" rot="0">
              <a:off x="0" y="0"/>
              <a:ext cx="1218726" cy="2709333"/>
            </a:xfrm>
            <a:custGeom>
              <a:avLst/>
              <a:gdLst/>
              <a:ahLst/>
              <a:cxnLst/>
              <a:rect r="r" b="b" t="t" l="l"/>
              <a:pathLst>
                <a:path h="2709333" w="1218726">
                  <a:moveTo>
                    <a:pt x="0" y="0"/>
                  </a:moveTo>
                  <a:lnTo>
                    <a:pt x="1218726" y="0"/>
                  </a:lnTo>
                  <a:lnTo>
                    <a:pt x="1218726" y="2709333"/>
                  </a:lnTo>
                  <a:lnTo>
                    <a:pt x="0" y="2709333"/>
                  </a:lnTo>
                  <a:close/>
                </a:path>
              </a:pathLst>
            </a:custGeom>
            <a:solidFill>
              <a:srgbClr val="7994A0"/>
            </a:solidFill>
          </p:spPr>
        </p:sp>
        <p:sp>
          <p:nvSpPr>
            <p:cNvPr name="TextBox 4" id="4"/>
            <p:cNvSpPr txBox="true"/>
            <p:nvPr/>
          </p:nvSpPr>
          <p:spPr>
            <a:xfrm>
              <a:off x="0" y="-123825"/>
              <a:ext cx="1218726" cy="2833158"/>
            </a:xfrm>
            <a:prstGeom prst="rect">
              <a:avLst/>
            </a:prstGeom>
          </p:spPr>
          <p:txBody>
            <a:bodyPr anchor="ctr" rtlCol="false" tIns="50800" lIns="50800" bIns="50800" rIns="50800"/>
            <a:lstStyle/>
            <a:p>
              <a:pPr algn="ctr">
                <a:lnSpc>
                  <a:spcPts val="4079"/>
                </a:lnSpc>
              </a:pPr>
            </a:p>
          </p:txBody>
        </p:sp>
      </p:grpSp>
      <p:sp>
        <p:nvSpPr>
          <p:cNvPr name="TextBox 5" id="5"/>
          <p:cNvSpPr txBox="true"/>
          <p:nvPr/>
        </p:nvSpPr>
        <p:spPr>
          <a:xfrm rot="0">
            <a:off x="1028700" y="599709"/>
            <a:ext cx="6690085"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Crew Representatives</a:t>
            </a:r>
          </a:p>
        </p:txBody>
      </p:sp>
      <p:sp>
        <p:nvSpPr>
          <p:cNvPr name="TextBox 6" id="6"/>
          <p:cNvSpPr txBox="true"/>
          <p:nvPr/>
        </p:nvSpPr>
        <p:spPr>
          <a:xfrm rot="0">
            <a:off x="1028700" y="1561099"/>
            <a:ext cx="10527757" cy="4600575"/>
          </a:xfrm>
          <a:prstGeom prst="rect">
            <a:avLst/>
          </a:prstGeom>
        </p:spPr>
        <p:txBody>
          <a:bodyPr anchor="t" rtlCol="false" tIns="0" lIns="0" bIns="0" rIns="0">
            <a:spAutoFit/>
          </a:bodyPr>
          <a:lstStyle/>
          <a:p>
            <a:pPr algn="l">
              <a:lnSpc>
                <a:spcPts val="4079"/>
              </a:lnSpc>
            </a:pPr>
            <a:r>
              <a:rPr lang="en-US" sz="2400">
                <a:solidFill>
                  <a:srgbClr val="0F4662"/>
                </a:solidFill>
                <a:latin typeface="Quicksand"/>
                <a:ea typeface="Quicksand"/>
                <a:cs typeface="Quicksand"/>
                <a:sym typeface="Quicksand"/>
              </a:rPr>
              <a:t>Alternatively to everything else, crew reps can be elected in any way the group sees fit. Similarly, that crew rep can act in any way the group chooses.</a:t>
            </a:r>
          </a:p>
          <a:p>
            <a:pPr algn="l">
              <a:lnSpc>
                <a:spcPts val="4079"/>
              </a:lnSpc>
            </a:pPr>
            <a:r>
              <a:rPr lang="en-US" sz="2400">
                <a:solidFill>
                  <a:srgbClr val="0F4662"/>
                </a:solidFill>
                <a:latin typeface="Quicksand"/>
                <a:ea typeface="Quicksand"/>
                <a:cs typeface="Quicksand"/>
                <a:sym typeface="Quicksand"/>
              </a:rPr>
              <a:t>The rep can act as a leader and organizer, or even just a figurehead.</a:t>
            </a:r>
          </a:p>
          <a:p>
            <a:pPr algn="l">
              <a:lnSpc>
                <a:spcPts val="4079"/>
              </a:lnSpc>
            </a:pPr>
            <a:r>
              <a:rPr lang="en-US" sz="2400" b="true">
                <a:solidFill>
                  <a:srgbClr val="0F4662"/>
                </a:solidFill>
                <a:latin typeface="Quicksand Bold"/>
                <a:ea typeface="Quicksand Bold"/>
                <a:cs typeface="Quicksand Bold"/>
                <a:sym typeface="Quicksand Bold"/>
              </a:rPr>
              <a:t>The only rule is that crew leaders must change every month and can not be the same for 2 consecutive months</a:t>
            </a:r>
          </a:p>
          <a:p>
            <a:pPr algn="l">
              <a:lnSpc>
                <a:spcPts val="4079"/>
              </a:lnSpc>
            </a:pPr>
            <a:r>
              <a:rPr lang="en-US" sz="2400">
                <a:solidFill>
                  <a:srgbClr val="0F4662"/>
                </a:solidFill>
                <a:latin typeface="Quicksand"/>
                <a:ea typeface="Quicksand"/>
                <a:cs typeface="Quicksand"/>
                <a:sym typeface="Quicksand"/>
              </a:rPr>
              <a:t>The crew can also choose not to have a leader at all and just have a representative to contact other crews.</a:t>
            </a:r>
          </a:p>
          <a:p>
            <a:pPr algn="l">
              <a:lnSpc>
                <a:spcPts val="4079"/>
              </a:lnSpc>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grpSp>
        <p:nvGrpSpPr>
          <p:cNvPr name="Group 2" id="2"/>
          <p:cNvGrpSpPr/>
          <p:nvPr/>
        </p:nvGrpSpPr>
        <p:grpSpPr>
          <a:xfrm rot="0">
            <a:off x="14093893" y="15849"/>
            <a:ext cx="4194107" cy="10271151"/>
            <a:chOff x="0" y="0"/>
            <a:chExt cx="1104621" cy="2705159"/>
          </a:xfrm>
        </p:grpSpPr>
        <p:sp>
          <p:nvSpPr>
            <p:cNvPr name="Freeform 3" id="3"/>
            <p:cNvSpPr/>
            <p:nvPr/>
          </p:nvSpPr>
          <p:spPr>
            <a:xfrm flipH="false" flipV="false" rot="0">
              <a:off x="0" y="0"/>
              <a:ext cx="1104621" cy="2705159"/>
            </a:xfrm>
            <a:custGeom>
              <a:avLst/>
              <a:gdLst/>
              <a:ahLst/>
              <a:cxnLst/>
              <a:rect r="r" b="b" t="t" l="l"/>
              <a:pathLst>
                <a:path h="2705159" w="1104621">
                  <a:moveTo>
                    <a:pt x="0" y="0"/>
                  </a:moveTo>
                  <a:lnTo>
                    <a:pt x="1104621" y="0"/>
                  </a:lnTo>
                  <a:lnTo>
                    <a:pt x="1104621" y="2705159"/>
                  </a:lnTo>
                  <a:lnTo>
                    <a:pt x="0" y="2705159"/>
                  </a:lnTo>
                  <a:close/>
                </a:path>
              </a:pathLst>
            </a:custGeom>
            <a:solidFill>
              <a:srgbClr val="7994A0"/>
            </a:solidFill>
          </p:spPr>
        </p:sp>
        <p:sp>
          <p:nvSpPr>
            <p:cNvPr name="TextBox 4" id="4"/>
            <p:cNvSpPr txBox="true"/>
            <p:nvPr/>
          </p:nvSpPr>
          <p:spPr>
            <a:xfrm>
              <a:off x="0" y="-47625"/>
              <a:ext cx="1104621" cy="2752784"/>
            </a:xfrm>
            <a:prstGeom prst="rect">
              <a:avLst/>
            </a:prstGeom>
          </p:spPr>
          <p:txBody>
            <a:bodyPr anchor="ctr" rtlCol="false" tIns="50800" lIns="50800" bIns="50800" rIns="50800"/>
            <a:lstStyle/>
            <a:p>
              <a:pPr algn="ctr">
                <a:lnSpc>
                  <a:spcPts val="3693"/>
                </a:lnSpc>
              </a:pPr>
            </a:p>
          </p:txBody>
        </p:sp>
      </p:grpSp>
      <p:grpSp>
        <p:nvGrpSpPr>
          <p:cNvPr name="Group 5" id="5"/>
          <p:cNvGrpSpPr/>
          <p:nvPr/>
        </p:nvGrpSpPr>
        <p:grpSpPr>
          <a:xfrm rot="0">
            <a:off x="10928486" y="1684924"/>
            <a:ext cx="6330814" cy="7573376"/>
            <a:chOff x="0" y="0"/>
            <a:chExt cx="8441085" cy="10097834"/>
          </a:xfrm>
        </p:grpSpPr>
        <p:pic>
          <p:nvPicPr>
            <p:cNvPr name="Picture 6" id="6"/>
            <p:cNvPicPr>
              <a:picLocks noChangeAspect="true"/>
            </p:cNvPicPr>
            <p:nvPr/>
          </p:nvPicPr>
          <p:blipFill>
            <a:blip r:embed="rId2"/>
            <a:srcRect l="18652" t="0" r="18652" b="0"/>
            <a:stretch>
              <a:fillRect/>
            </a:stretch>
          </p:blipFill>
          <p:spPr>
            <a:xfrm flipH="false" flipV="false">
              <a:off x="0" y="0"/>
              <a:ext cx="8441085" cy="10097834"/>
            </a:xfrm>
            <a:prstGeom prst="rect">
              <a:avLst/>
            </a:prstGeom>
          </p:spPr>
        </p:pic>
      </p:grpSp>
      <p:sp>
        <p:nvSpPr>
          <p:cNvPr name="Freeform 7" id="7"/>
          <p:cNvSpPr/>
          <p:nvPr/>
        </p:nvSpPr>
        <p:spPr>
          <a:xfrm flipH="false" flipV="false" rot="0">
            <a:off x="1028700" y="8974931"/>
            <a:ext cx="1905000" cy="283369"/>
          </a:xfrm>
          <a:custGeom>
            <a:avLst/>
            <a:gdLst/>
            <a:ahLst/>
            <a:cxnLst/>
            <a:rect r="r" b="b" t="t" l="l"/>
            <a:pathLst>
              <a:path h="283369" w="1905000">
                <a:moveTo>
                  <a:pt x="0" y="0"/>
                </a:moveTo>
                <a:lnTo>
                  <a:pt x="1905000" y="0"/>
                </a:lnTo>
                <a:lnTo>
                  <a:pt x="1905000" y="283369"/>
                </a:lnTo>
                <a:lnTo>
                  <a:pt x="0" y="283369"/>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8" id="8"/>
          <p:cNvSpPr txBox="true"/>
          <p:nvPr/>
        </p:nvSpPr>
        <p:spPr>
          <a:xfrm rot="0">
            <a:off x="1028700" y="599709"/>
            <a:ext cx="9390243"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Introduction - Initiatives</a:t>
            </a:r>
          </a:p>
        </p:txBody>
      </p:sp>
      <p:sp>
        <p:nvSpPr>
          <p:cNvPr name="TextBox 9" id="9"/>
          <p:cNvSpPr txBox="true"/>
          <p:nvPr/>
        </p:nvSpPr>
        <p:spPr>
          <a:xfrm rot="0">
            <a:off x="1028700" y="3386084"/>
            <a:ext cx="6938067" cy="4600575"/>
          </a:xfrm>
          <a:prstGeom prst="rect">
            <a:avLst/>
          </a:prstGeom>
        </p:spPr>
        <p:txBody>
          <a:bodyPr anchor="t" rtlCol="false" tIns="0" lIns="0" bIns="0" rIns="0">
            <a:spAutoFit/>
          </a:bodyPr>
          <a:lstStyle/>
          <a:p>
            <a:pPr algn="l" marL="518160" indent="-259080" lvl="1">
              <a:lnSpc>
                <a:spcPts val="4079"/>
              </a:lnSpc>
              <a:buFont typeface="Arial"/>
              <a:buChar char="•"/>
            </a:pPr>
            <a:r>
              <a:rPr lang="en-US" sz="2400">
                <a:solidFill>
                  <a:srgbClr val="0F4662"/>
                </a:solidFill>
                <a:latin typeface="Quicksand"/>
                <a:ea typeface="Quicksand"/>
                <a:cs typeface="Quicksand"/>
                <a:sym typeface="Quicksand"/>
              </a:rPr>
              <a:t>We will pool suggestions from members </a:t>
            </a:r>
          </a:p>
          <a:p>
            <a:pPr algn="l" marL="518160" indent="-259080" lvl="1">
              <a:lnSpc>
                <a:spcPts val="4079"/>
              </a:lnSpc>
              <a:buFont typeface="Arial"/>
              <a:buChar char="•"/>
            </a:pPr>
            <a:r>
              <a:rPr lang="en-US" sz="2400">
                <a:solidFill>
                  <a:srgbClr val="0F4662"/>
                </a:solidFill>
                <a:latin typeface="Quicksand"/>
                <a:ea typeface="Quicksand"/>
                <a:cs typeface="Quicksand"/>
                <a:sym typeface="Quicksand"/>
              </a:rPr>
              <a:t>(does not follow the same ‘4’ system as for larger club changes, every suggestion will be considered) </a:t>
            </a:r>
          </a:p>
          <a:p>
            <a:pPr algn="l" marL="518160" indent="-259080" lvl="1">
              <a:lnSpc>
                <a:spcPts val="4079"/>
              </a:lnSpc>
              <a:buFont typeface="Arial"/>
              <a:buChar char="•"/>
            </a:pPr>
            <a:r>
              <a:rPr lang="en-US" sz="2400">
                <a:solidFill>
                  <a:srgbClr val="0F4662"/>
                </a:solidFill>
                <a:latin typeface="Quicksand"/>
                <a:ea typeface="Quicksand"/>
                <a:cs typeface="Quicksand"/>
                <a:sym typeface="Quicksand"/>
              </a:rPr>
              <a:t>Every suggestion will be placed on a rank choice voting sheet by members and they will rank each possible initiative from best to worst with 1 being the highest and the total number of choices being the lowest.</a:t>
            </a:r>
          </a:p>
        </p:txBody>
      </p:sp>
      <p:sp>
        <p:nvSpPr>
          <p:cNvPr name="TextBox 10" id="10"/>
          <p:cNvSpPr txBox="true"/>
          <p:nvPr/>
        </p:nvSpPr>
        <p:spPr>
          <a:xfrm rot="0">
            <a:off x="1028700" y="2823184"/>
            <a:ext cx="6938067" cy="490855"/>
          </a:xfrm>
          <a:prstGeom prst="rect">
            <a:avLst/>
          </a:prstGeom>
        </p:spPr>
        <p:txBody>
          <a:bodyPr anchor="t" rtlCol="false" tIns="0" lIns="0" bIns="0" rIns="0">
            <a:spAutoFit/>
          </a:bodyPr>
          <a:lstStyle/>
          <a:p>
            <a:pPr algn="l" marL="0" indent="0" lvl="0">
              <a:lnSpc>
                <a:spcPts val="3919"/>
              </a:lnSpc>
              <a:spcBef>
                <a:spcPct val="0"/>
              </a:spcBef>
            </a:pPr>
            <a:r>
              <a:rPr lang="en-US" b="true" sz="2799">
                <a:solidFill>
                  <a:srgbClr val="0F4662"/>
                </a:solidFill>
                <a:latin typeface="Quicksand Bold"/>
                <a:ea typeface="Quicksand Bold"/>
                <a:cs typeface="Quicksand Bold"/>
                <a:sym typeface="Quicksand Bold"/>
              </a:rPr>
              <a:t>Selecting an initiative</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sp>
        <p:nvSpPr>
          <p:cNvPr name="TextBox 2" id="2"/>
          <p:cNvSpPr txBox="true"/>
          <p:nvPr/>
        </p:nvSpPr>
        <p:spPr>
          <a:xfrm rot="0">
            <a:off x="1028700" y="599709"/>
            <a:ext cx="11534821" cy="1085215"/>
          </a:xfrm>
          <a:prstGeom prst="rect">
            <a:avLst/>
          </a:prstGeom>
        </p:spPr>
        <p:txBody>
          <a:bodyPr anchor="t" rtlCol="false" tIns="0" lIns="0" bIns="0" rIns="0">
            <a:spAutoFit/>
          </a:bodyPr>
          <a:lstStyle/>
          <a:p>
            <a:pPr algn="l" marL="0" indent="0" lvl="0">
              <a:lnSpc>
                <a:spcPts val="8959"/>
              </a:lnSpc>
              <a:spcBef>
                <a:spcPct val="0"/>
              </a:spcBef>
            </a:pPr>
            <a:r>
              <a:rPr lang="en-US" b="true" sz="6399" i="true">
                <a:solidFill>
                  <a:srgbClr val="0F4662"/>
                </a:solidFill>
                <a:latin typeface="Cormorant Garamond Bold Italics"/>
                <a:ea typeface="Cormorant Garamond Bold Italics"/>
                <a:cs typeface="Cormorant Garamond Bold Italics"/>
                <a:sym typeface="Cormorant Garamond Bold Italics"/>
              </a:rPr>
              <a:t>Conclusion</a:t>
            </a:r>
          </a:p>
        </p:txBody>
      </p:sp>
      <p:sp>
        <p:nvSpPr>
          <p:cNvPr name="TextBox 3" id="3"/>
          <p:cNvSpPr txBox="true"/>
          <p:nvPr/>
        </p:nvSpPr>
        <p:spPr>
          <a:xfrm rot="0">
            <a:off x="3816256" y="3522142"/>
            <a:ext cx="10655487" cy="3571875"/>
          </a:xfrm>
          <a:prstGeom prst="rect">
            <a:avLst/>
          </a:prstGeom>
        </p:spPr>
        <p:txBody>
          <a:bodyPr anchor="t" rtlCol="false" tIns="0" lIns="0" bIns="0" rIns="0">
            <a:spAutoFit/>
          </a:bodyPr>
          <a:lstStyle/>
          <a:p>
            <a:pPr algn="ctr" marL="0" indent="0" lvl="0">
              <a:lnSpc>
                <a:spcPts val="4079"/>
              </a:lnSpc>
            </a:pPr>
            <a:r>
              <a:rPr lang="en-US" sz="2400">
                <a:solidFill>
                  <a:srgbClr val="0F4662"/>
                </a:solidFill>
                <a:latin typeface="Quicksand"/>
                <a:ea typeface="Quicksand"/>
                <a:cs typeface="Quicksand"/>
                <a:sym typeface="Quicksand"/>
              </a:rPr>
              <a:t>Please stay tuned for our meeting times over the coming weeks. We were originally planning on meeting during advisory every Wednesday, however, we may have too many people in the club to make that happen. The club leaders are discussing alternative meeting solutions for the club, the most likely one being meeting in the auditorium, or somewhere outside of school hours. Meeting dates and times will be kept up-to-date on our website, https://paac.grissomhighschool.org</a:t>
            </a:r>
          </a:p>
        </p:txBody>
      </p:sp>
      <p:sp>
        <p:nvSpPr>
          <p:cNvPr name="AutoShape 4" id="4"/>
          <p:cNvSpPr/>
          <p:nvPr/>
        </p:nvSpPr>
        <p:spPr>
          <a:xfrm>
            <a:off x="5897880" y="3568974"/>
            <a:ext cx="6492240" cy="0"/>
          </a:xfrm>
          <a:prstGeom prst="line">
            <a:avLst/>
          </a:prstGeom>
          <a:ln cap="flat" w="76200">
            <a:solidFill>
              <a:srgbClr val="0F4662"/>
            </a:solidFill>
            <a:prstDash val="solid"/>
            <a:headEnd type="none" len="sm" w="sm"/>
            <a:tailEnd type="none" len="sm" w="sm"/>
          </a:ln>
        </p:spPr>
      </p:sp>
      <p:sp>
        <p:nvSpPr>
          <p:cNvPr name="AutoShape 5" id="5"/>
          <p:cNvSpPr/>
          <p:nvPr/>
        </p:nvSpPr>
        <p:spPr>
          <a:xfrm>
            <a:off x="5897880" y="7171009"/>
            <a:ext cx="6492240" cy="0"/>
          </a:xfrm>
          <a:prstGeom prst="line">
            <a:avLst/>
          </a:prstGeom>
          <a:ln cap="flat" w="76200">
            <a:solidFill>
              <a:srgbClr val="0F4662"/>
            </a:solidFill>
            <a:prstDash val="solid"/>
            <a:headEnd type="none" len="sm" w="sm"/>
            <a:tailEnd type="none" len="sm" w="sm"/>
          </a:ln>
        </p:spPr>
      </p:sp>
      <p:sp>
        <p:nvSpPr>
          <p:cNvPr name="Freeform 6" id="6"/>
          <p:cNvSpPr/>
          <p:nvPr/>
        </p:nvSpPr>
        <p:spPr>
          <a:xfrm flipH="false" flipV="false" rot="0">
            <a:off x="8304001" y="2470557"/>
            <a:ext cx="1679997" cy="249900"/>
          </a:xfrm>
          <a:custGeom>
            <a:avLst/>
            <a:gdLst/>
            <a:ahLst/>
            <a:cxnLst/>
            <a:rect r="r" b="b" t="t" l="l"/>
            <a:pathLst>
              <a:path h="249900" w="1679997">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8304001" y="8019527"/>
            <a:ext cx="1679997" cy="249900"/>
          </a:xfrm>
          <a:custGeom>
            <a:avLst/>
            <a:gdLst/>
            <a:ahLst/>
            <a:cxnLst/>
            <a:rect r="r" b="b" t="t" l="l"/>
            <a:pathLst>
              <a:path h="249900" w="1679997">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8F8F8"/>
        </a:solidFill>
      </p:bgPr>
    </p:bg>
    <p:spTree>
      <p:nvGrpSpPr>
        <p:cNvPr id="1" name=""/>
        <p:cNvGrpSpPr/>
        <p:nvPr/>
      </p:nvGrpSpPr>
      <p:grpSpPr>
        <a:xfrm>
          <a:off x="0" y="0"/>
          <a:ext cx="0" cy="0"/>
          <a:chOff x="0" y="0"/>
          <a:chExt cx="0" cy="0"/>
        </a:xfrm>
      </p:grpSpPr>
      <p:sp>
        <p:nvSpPr>
          <p:cNvPr name="TextBox 2" id="2"/>
          <p:cNvSpPr txBox="true"/>
          <p:nvPr/>
        </p:nvSpPr>
        <p:spPr>
          <a:xfrm rot="0">
            <a:off x="3442710" y="3369664"/>
            <a:ext cx="11402580" cy="3185722"/>
          </a:xfrm>
          <a:prstGeom prst="rect">
            <a:avLst/>
          </a:prstGeom>
        </p:spPr>
        <p:txBody>
          <a:bodyPr anchor="t" rtlCol="false" tIns="0" lIns="0" bIns="0" rIns="0">
            <a:spAutoFit/>
          </a:bodyPr>
          <a:lstStyle/>
          <a:p>
            <a:pPr algn="ctr" marL="0" indent="0" lvl="0">
              <a:lnSpc>
                <a:spcPts val="26009"/>
              </a:lnSpc>
              <a:spcBef>
                <a:spcPct val="0"/>
              </a:spcBef>
            </a:pPr>
            <a:r>
              <a:rPr lang="en-US" b="true" sz="18577" i="true">
                <a:solidFill>
                  <a:srgbClr val="0F4662"/>
                </a:solidFill>
                <a:latin typeface="Cormorant Garamond Bold Italics"/>
                <a:ea typeface="Cormorant Garamond Bold Italics"/>
                <a:cs typeface="Cormorant Garamond Bold Italics"/>
                <a:sym typeface="Cormorant Garamond Bold Italics"/>
              </a:rPr>
              <a:t>Thank you</a:t>
            </a:r>
          </a:p>
        </p:txBody>
      </p:sp>
      <p:sp>
        <p:nvSpPr>
          <p:cNvPr name="AutoShape 3" id="3"/>
          <p:cNvSpPr/>
          <p:nvPr/>
        </p:nvSpPr>
        <p:spPr>
          <a:xfrm>
            <a:off x="5897880" y="2215083"/>
            <a:ext cx="6492240" cy="0"/>
          </a:xfrm>
          <a:prstGeom prst="line">
            <a:avLst/>
          </a:prstGeom>
          <a:ln cap="flat" w="76200">
            <a:solidFill>
              <a:srgbClr val="0F4662"/>
            </a:solidFill>
            <a:prstDash val="solid"/>
            <a:headEnd type="none" len="sm" w="sm"/>
            <a:tailEnd type="none" len="sm" w="sm"/>
          </a:ln>
        </p:spPr>
      </p:sp>
      <p:sp>
        <p:nvSpPr>
          <p:cNvPr name="Freeform 4" id="4"/>
          <p:cNvSpPr/>
          <p:nvPr/>
        </p:nvSpPr>
        <p:spPr>
          <a:xfrm flipH="false" flipV="false" rot="0">
            <a:off x="8304001" y="1116666"/>
            <a:ext cx="1679997" cy="249900"/>
          </a:xfrm>
          <a:custGeom>
            <a:avLst/>
            <a:gdLst/>
            <a:ahLst/>
            <a:cxnLst/>
            <a:rect r="r" b="b" t="t" l="l"/>
            <a:pathLst>
              <a:path h="249900" w="1679997">
                <a:moveTo>
                  <a:pt x="0" y="0"/>
                </a:moveTo>
                <a:lnTo>
                  <a:pt x="1679998" y="0"/>
                </a:lnTo>
                <a:lnTo>
                  <a:pt x="1679998" y="249899"/>
                </a:lnTo>
                <a:lnTo>
                  <a:pt x="0" y="24989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AutoShape 5" id="5"/>
          <p:cNvSpPr/>
          <p:nvPr/>
        </p:nvSpPr>
        <p:spPr>
          <a:xfrm>
            <a:off x="5897880" y="8159883"/>
            <a:ext cx="6492240" cy="0"/>
          </a:xfrm>
          <a:prstGeom prst="line">
            <a:avLst/>
          </a:prstGeom>
          <a:ln cap="flat" w="76200">
            <a:solidFill>
              <a:srgbClr val="0F4662"/>
            </a:solidFill>
            <a:prstDash val="solid"/>
            <a:headEnd type="none" len="sm" w="sm"/>
            <a:tailEnd type="none" len="sm" w="sm"/>
          </a:ln>
        </p:spPr>
      </p:sp>
      <p:sp>
        <p:nvSpPr>
          <p:cNvPr name="Freeform 6" id="6"/>
          <p:cNvSpPr/>
          <p:nvPr/>
        </p:nvSpPr>
        <p:spPr>
          <a:xfrm flipH="false" flipV="false" rot="0">
            <a:off x="8304001" y="9008400"/>
            <a:ext cx="1679997" cy="249900"/>
          </a:xfrm>
          <a:custGeom>
            <a:avLst/>
            <a:gdLst/>
            <a:ahLst/>
            <a:cxnLst/>
            <a:rect r="r" b="b" t="t" l="l"/>
            <a:pathLst>
              <a:path h="249900" w="1679997">
                <a:moveTo>
                  <a:pt x="0" y="0"/>
                </a:moveTo>
                <a:lnTo>
                  <a:pt x="1679998" y="0"/>
                </a:lnTo>
                <a:lnTo>
                  <a:pt x="1679998" y="249900"/>
                </a:lnTo>
                <a:lnTo>
                  <a:pt x="0" y="2499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DAGyBeUjGfo</dc:identifier>
  <dcterms:modified xsi:type="dcterms:W3CDTF">2011-08-01T06:04:30Z</dcterms:modified>
  <cp:revision>1</cp:revision>
  <dc:title>PAAC Slideshow</dc:title>
</cp:coreProperties>
</file>